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7" r:id="rId3"/>
    <p:sldId id="268" r:id="rId4"/>
    <p:sldId id="274" r:id="rId5"/>
    <p:sldId id="285" r:id="rId6"/>
    <p:sldId id="269" r:id="rId7"/>
    <p:sldId id="273" r:id="rId8"/>
    <p:sldId id="272" r:id="rId9"/>
    <p:sldId id="271" r:id="rId10"/>
    <p:sldId id="258" r:id="rId11"/>
    <p:sldId id="259" r:id="rId12"/>
    <p:sldId id="260" r:id="rId13"/>
    <p:sldId id="262" r:id="rId14"/>
    <p:sldId id="261" r:id="rId15"/>
    <p:sldId id="257" r:id="rId16"/>
    <p:sldId id="264" r:id="rId17"/>
    <p:sldId id="263" r:id="rId18"/>
    <p:sldId id="275" r:id="rId19"/>
    <p:sldId id="280" r:id="rId20"/>
    <p:sldId id="281" r:id="rId21"/>
    <p:sldId id="265" r:id="rId22"/>
    <p:sldId id="277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0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2352-BD26-4040-BCFE-5F349DC8E49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CB95-3B97-458E-8E1A-96CC22943E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CB95-3B97-458E-8E1A-96CC22943EF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FBC8F1-7B85-491E-BBFB-B3FA5E1B08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EB2E6-C7F4-47CF-982E-BF5C9FFA0F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Using an AED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1026" name="Picture 2" descr="C:\Users\George\Desktop\CPR Pictures\PowerHeart-AED-LSS-_i_LBV9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3352800" cy="3665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dirty="0" smtClean="0"/>
              <a:t>If doing CPR</a:t>
            </a:r>
          </a:p>
          <a:p>
            <a:pPr algn="l"/>
            <a:r>
              <a:rPr lang="en-US" dirty="0" smtClean="0"/>
              <a:t>Send someone to get the AED</a:t>
            </a:r>
          </a:p>
          <a:p>
            <a:pPr algn="l"/>
            <a:r>
              <a:rPr lang="en-US" dirty="0" smtClean="0"/>
              <a:t>Have them open AED</a:t>
            </a:r>
          </a:p>
          <a:p>
            <a:pPr algn="l"/>
            <a:r>
              <a:rPr lang="en-US" dirty="0" smtClean="0"/>
              <a:t>	and </a:t>
            </a:r>
            <a:r>
              <a:rPr lang="en-US" b="1" dirty="0" smtClean="0">
                <a:solidFill>
                  <a:srgbClr val="002060"/>
                </a:solidFill>
              </a:rPr>
              <a:t>TURN IT 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George\Desktop\CPR Pictures\C01FCO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3962400" cy="304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Listen to AED</a:t>
            </a:r>
          </a:p>
          <a:p>
            <a:pPr algn="l"/>
            <a:r>
              <a:rPr lang="en-US" dirty="0" smtClean="0"/>
              <a:t>Remove Pads and apply</a:t>
            </a:r>
          </a:p>
          <a:p>
            <a:pPr algn="l"/>
            <a:r>
              <a:rPr lang="en-US" dirty="0" smtClean="0"/>
              <a:t>	to bare chest</a:t>
            </a:r>
          </a:p>
          <a:p>
            <a:pPr algn="l"/>
            <a:r>
              <a:rPr lang="en-US" dirty="0" smtClean="0"/>
              <a:t>Look at pictures on pads</a:t>
            </a:r>
          </a:p>
          <a:p>
            <a:pPr algn="l"/>
            <a:r>
              <a:rPr lang="en-US" dirty="0" smtClean="0"/>
              <a:t>Place 1 pad on upper RIGHT chest</a:t>
            </a:r>
          </a:p>
          <a:p>
            <a:pPr algn="l"/>
            <a:r>
              <a:rPr lang="en-US" dirty="0" smtClean="0"/>
              <a:t>Place other pad on lower LEFT chest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PLUG IN PADS to AED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George\Desktop\CPR Pictures\using%20aed%2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36" y="2667001"/>
            <a:ext cx="320040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</a:rPr>
              <a:t>Listen to AED</a:t>
            </a:r>
          </a:p>
          <a:p>
            <a:pPr algn="l"/>
            <a:r>
              <a:rPr lang="en-US" sz="2800" dirty="0" smtClean="0"/>
              <a:t>Stay clear of Victim </a:t>
            </a:r>
          </a:p>
          <a:p>
            <a:pPr algn="l"/>
            <a:r>
              <a:rPr lang="en-US" sz="2800" dirty="0" smtClean="0"/>
              <a:t>Do not touch</a:t>
            </a:r>
          </a:p>
          <a:p>
            <a:pPr algn="l"/>
            <a:r>
              <a:rPr lang="en-US" sz="2800" dirty="0" smtClean="0"/>
              <a:t>Let AED analyze </a:t>
            </a:r>
          </a:p>
          <a:p>
            <a:pPr algn="l"/>
            <a:r>
              <a:rPr lang="en-US" sz="2800" dirty="0" smtClean="0"/>
              <a:t>	rhythm of heart</a:t>
            </a:r>
          </a:p>
          <a:p>
            <a:pPr algn="l"/>
            <a:r>
              <a:rPr lang="en-US" sz="2800" dirty="0" smtClean="0"/>
              <a:t>AED will say Shock Advised if needed</a:t>
            </a:r>
          </a:p>
        </p:txBody>
      </p:sp>
      <p:pic>
        <p:nvPicPr>
          <p:cNvPr id="5123" name="Picture 3" descr="C:\Users\George\Desktop\CPR Pictures\ae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657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</a:rPr>
              <a:t>Listen to AED</a:t>
            </a:r>
          </a:p>
          <a:p>
            <a:pPr algn="l"/>
            <a:r>
              <a:rPr lang="en-US" sz="2800" b="1" dirty="0" smtClean="0"/>
              <a:t>Prepare to Shock</a:t>
            </a:r>
          </a:p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STAY CLEAR</a:t>
            </a:r>
          </a:p>
          <a:p>
            <a:pPr algn="l"/>
            <a:r>
              <a:rPr lang="en-US" sz="2800" b="1" dirty="0" smtClean="0"/>
              <a:t>Make sure that no one </a:t>
            </a:r>
          </a:p>
          <a:p>
            <a:pPr algn="l"/>
            <a:r>
              <a:rPr lang="en-US" sz="2800" b="1" dirty="0" smtClean="0"/>
              <a:t>	is touching the victim</a:t>
            </a:r>
          </a:p>
          <a:p>
            <a:pPr algn="l"/>
            <a:r>
              <a:rPr lang="en-US" sz="2800" b="1" dirty="0" smtClean="0"/>
              <a:t>Shock when advised</a:t>
            </a:r>
          </a:p>
          <a:p>
            <a:pPr algn="l"/>
            <a:r>
              <a:rPr lang="en-US" sz="2800" b="1" dirty="0" smtClean="0"/>
              <a:t>	Push button</a:t>
            </a:r>
          </a:p>
          <a:p>
            <a:pPr algn="l"/>
            <a:endParaRPr lang="en-US" sz="2800" dirty="0" smtClean="0"/>
          </a:p>
        </p:txBody>
      </p:sp>
      <p:pic>
        <p:nvPicPr>
          <p:cNvPr id="4099" name="Picture 3" descr="C:\Users\George\Desktop\CPR Pictures\cpr_training_s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657600" cy="370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</a:rPr>
              <a:t>Listen to AED</a:t>
            </a:r>
          </a:p>
          <a:p>
            <a:pPr algn="l"/>
            <a:r>
              <a:rPr lang="en-US" sz="2800" dirty="0" smtClean="0"/>
              <a:t>After shock, AED will </a:t>
            </a:r>
          </a:p>
          <a:p>
            <a:pPr algn="l"/>
            <a:r>
              <a:rPr lang="en-US" sz="2800" dirty="0" smtClean="0"/>
              <a:t>	Re-analyze heart rhythm</a:t>
            </a:r>
          </a:p>
          <a:p>
            <a:pPr algn="l"/>
            <a:r>
              <a:rPr lang="en-US" sz="2800" dirty="0" smtClean="0"/>
              <a:t>Everyone MUST stay clear</a:t>
            </a:r>
          </a:p>
          <a:p>
            <a:pPr algn="l"/>
            <a:r>
              <a:rPr lang="en-US" sz="2800" dirty="0" smtClean="0"/>
              <a:t>Listen to AED</a:t>
            </a:r>
          </a:p>
        </p:txBody>
      </p:sp>
      <p:pic>
        <p:nvPicPr>
          <p:cNvPr id="8194" name="Picture 2" descr="C:\Users\George\Desktop\CPR Pictures\AED%20pic%20(Small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3130152"/>
            <a:ext cx="3429001" cy="296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If NO SHOCK ADVISED</a:t>
            </a:r>
          </a:p>
          <a:p>
            <a:pPr algn="l"/>
            <a:r>
              <a:rPr lang="en-US" dirty="0" smtClean="0"/>
              <a:t>Check for signs of life</a:t>
            </a:r>
          </a:p>
          <a:p>
            <a:pPr algn="l"/>
            <a:r>
              <a:rPr lang="en-US" dirty="0" smtClean="0"/>
              <a:t>	ABC’s</a:t>
            </a:r>
          </a:p>
          <a:p>
            <a:pPr algn="l"/>
            <a:r>
              <a:rPr lang="en-US" dirty="0" smtClean="0"/>
              <a:t>Do CPR for </a:t>
            </a:r>
            <a:r>
              <a:rPr lang="en-US" sz="4000" dirty="0" smtClean="0"/>
              <a:t>1</a:t>
            </a:r>
            <a:r>
              <a:rPr lang="en-US" dirty="0" smtClean="0"/>
              <a:t> minute if needed</a:t>
            </a:r>
          </a:p>
          <a:p>
            <a:pPr algn="l"/>
            <a:r>
              <a:rPr lang="en-US" dirty="0" smtClean="0"/>
              <a:t>After one minute of CPR</a:t>
            </a:r>
          </a:p>
          <a:p>
            <a:pPr algn="l"/>
            <a:r>
              <a:rPr lang="en-US" dirty="0" smtClean="0"/>
              <a:t>Let AED analyze heart rhythm</a:t>
            </a:r>
            <a:endParaRPr lang="en-US" dirty="0"/>
          </a:p>
        </p:txBody>
      </p:sp>
      <p:pic>
        <p:nvPicPr>
          <p:cNvPr id="6146" name="Picture 2" descr="C:\Users\George\Desktop\CPR Pictures\cpr2_324X2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675" y="3184525"/>
            <a:ext cx="30861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dirty="0" smtClean="0"/>
              <a:t>If NO SHOCK ADVISED</a:t>
            </a:r>
          </a:p>
          <a:p>
            <a:pPr algn="l"/>
            <a:r>
              <a:rPr lang="en-US" dirty="0" smtClean="0"/>
              <a:t>Care for the conditions </a:t>
            </a:r>
          </a:p>
          <a:p>
            <a:pPr algn="l"/>
            <a:r>
              <a:rPr lang="en-US" dirty="0" smtClean="0"/>
              <a:t>	you find</a:t>
            </a:r>
          </a:p>
          <a:p>
            <a:pPr algn="l"/>
            <a:r>
              <a:rPr lang="en-US" dirty="0" smtClean="0"/>
              <a:t>	ABC’s</a:t>
            </a:r>
            <a:endParaRPr lang="en-US" dirty="0"/>
          </a:p>
        </p:txBody>
      </p:sp>
      <p:pic>
        <p:nvPicPr>
          <p:cNvPr id="7171" name="Picture 3" descr="C:\Users\George\Desktop\CPR Pictures\faqMontage[1]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3166797"/>
            <a:ext cx="4061399" cy="346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*For every minute a rescuer delays using an AED on a victim suffering cardiac arrest</a:t>
            </a:r>
          </a:p>
          <a:p>
            <a:pPr algn="l"/>
            <a:r>
              <a:rPr lang="en-US" sz="3600" dirty="0" smtClean="0"/>
              <a:t>	The victims chance of survival drops by 10%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 smtClean="0"/>
              <a:t>Rescuer needs to apply pads to victims:</a:t>
            </a:r>
          </a:p>
          <a:p>
            <a:pPr algn="l"/>
            <a:r>
              <a:rPr lang="en-US" dirty="0" smtClean="0"/>
              <a:t> BARE, DRY Chest</a:t>
            </a:r>
          </a:p>
          <a:p>
            <a:pPr algn="l"/>
            <a:r>
              <a:rPr lang="en-US" dirty="0" smtClean="0"/>
              <a:t>This means cutting or removing clothing and drying chest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George\Desktop\CPR Pictures\child_cpr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97625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If rescuer sees any type of Medicinal Patch on victim, It MUST be removed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George\Desktop\CPR Pictures\history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5" y="1828800"/>
            <a:ext cx="4341813" cy="488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AED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dirty="0" smtClean="0"/>
              <a:t>The Students will be able to:</a:t>
            </a:r>
          </a:p>
          <a:p>
            <a:pPr algn="l"/>
            <a:r>
              <a:rPr lang="en-US" dirty="0" smtClean="0"/>
              <a:t>Learn how defibrillation works.</a:t>
            </a:r>
          </a:p>
          <a:p>
            <a:pPr algn="l"/>
            <a:r>
              <a:rPr lang="en-US" dirty="0" smtClean="0"/>
              <a:t>Identify the general steps in using an AED.</a:t>
            </a:r>
          </a:p>
          <a:p>
            <a:pPr algn="l"/>
            <a:r>
              <a:rPr lang="en-US" dirty="0" smtClean="0"/>
              <a:t>Learn Precautions when using an AED.</a:t>
            </a:r>
          </a:p>
          <a:p>
            <a:pPr algn="l"/>
            <a:r>
              <a:rPr lang="en-US" dirty="0" smtClean="0"/>
              <a:t>Practice using an AED in conjunction with CPR.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Victim must be placed on:</a:t>
            </a:r>
          </a:p>
          <a:p>
            <a:pPr algn="l">
              <a:buNone/>
            </a:pPr>
            <a:r>
              <a:rPr lang="en-US" dirty="0" smtClean="0"/>
              <a:t>Back</a:t>
            </a:r>
          </a:p>
          <a:p>
            <a:pPr algn="l">
              <a:buNone/>
            </a:pPr>
            <a:r>
              <a:rPr lang="en-US" dirty="0" smtClean="0"/>
              <a:t>Dry surface</a:t>
            </a:r>
          </a:p>
          <a:p>
            <a:pPr algn="l">
              <a:buNone/>
            </a:pPr>
            <a:r>
              <a:rPr lang="en-US" dirty="0" smtClean="0"/>
              <a:t>Non-metallic surface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Do NOT use any portable radio devices or cellular phones within 6 feet of victim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George\Desktop\CPR Pictures\stock-photo-young-hispanic-teen-girl-reclining-on-metal-bleachers-red-top-586057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281" y="2667000"/>
            <a:ext cx="418181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dirty="0" smtClean="0"/>
              <a:t>What about Metal?</a:t>
            </a:r>
          </a:p>
          <a:p>
            <a:pPr algn="l"/>
            <a:r>
              <a:rPr lang="en-US" dirty="0" smtClean="0"/>
              <a:t>What about electrical conductors</a:t>
            </a:r>
            <a:r>
              <a:rPr lang="en-US" dirty="0" smtClean="0"/>
              <a:t>?</a:t>
            </a:r>
          </a:p>
          <a:p>
            <a:pPr algn="l"/>
            <a:r>
              <a:rPr lang="en-US" dirty="0" smtClean="0"/>
              <a:t>Pacemakers?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1026" name="Picture 2" descr="C:\Users\George\Desktop\Wierd Pictures\chest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Think about where the pads go.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George\Desktop\Wierd Pictures\body-pierc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150" y="1919288"/>
            <a:ext cx="4352925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018535"/>
            <a:ext cx="7162800" cy="43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AED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Terminology</a:t>
            </a:r>
          </a:p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AED</a:t>
            </a:r>
          </a:p>
          <a:p>
            <a:pPr algn="l"/>
            <a:r>
              <a:rPr lang="en-US" sz="3200" dirty="0" smtClean="0"/>
              <a:t>– </a:t>
            </a:r>
            <a:r>
              <a:rPr lang="en-US" sz="3200" dirty="0" smtClean="0"/>
              <a:t>Automated External Defibrillator</a:t>
            </a:r>
          </a:p>
          <a:p>
            <a:pPr algn="l"/>
            <a:r>
              <a:rPr lang="en-US" sz="3200" dirty="0" smtClean="0"/>
              <a:t>A device that looks for abnormal electrical activity within the heart and elicits a shock to re-establish a normal effective heart rhythm.</a:t>
            </a:r>
          </a:p>
          <a:p>
            <a:pPr algn="l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/>
          <a:lstStyle/>
          <a:p>
            <a:pPr algn="l"/>
            <a:r>
              <a:rPr lang="en-US" dirty="0" smtClean="0"/>
              <a:t>AEDs  can be found in most government buildings, most parks and recreation facilities, transportation hubs, casinos and  theme parks.</a:t>
            </a:r>
          </a:p>
          <a:p>
            <a:pPr algn="l"/>
            <a:r>
              <a:rPr lang="en-US" dirty="0" smtClean="0"/>
              <a:t>Many retail stores have them too.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4488"/>
            <a:ext cx="35052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57" y="62619"/>
            <a:ext cx="3322637" cy="311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957" y="3241206"/>
            <a:ext cx="5434013" cy="35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Terminology</a:t>
            </a:r>
          </a:p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Normal Heart Rhythm</a:t>
            </a:r>
          </a:p>
          <a:p>
            <a:pPr algn="l"/>
            <a:r>
              <a:rPr lang="en-US" sz="3200" dirty="0" smtClean="0"/>
              <a:t>The heart is controlled by its own electrical impulse. If the electrical impulse is functioning properly, the heart will beat normally.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dirty="0" smtClean="0"/>
              <a:t>Terminology</a:t>
            </a:r>
          </a:p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V-</a:t>
            </a:r>
            <a:r>
              <a:rPr lang="en-US" sz="3200" b="1" dirty="0" err="1" smtClean="0">
                <a:solidFill>
                  <a:srgbClr val="C00000"/>
                </a:solidFill>
              </a:rPr>
              <a:t>Tach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3200" dirty="0" smtClean="0"/>
              <a:t>Ventricular tachycardia is where the heart is producing a very fast electrical contraction that does not allow the chambers of the heart to fill with blood. Blood will not circulate and the victim will be in cardiac arrest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Terminology</a:t>
            </a:r>
          </a:p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V-Fib</a:t>
            </a:r>
            <a:endParaRPr lang="en-US" sz="3200" dirty="0" smtClean="0"/>
          </a:p>
          <a:p>
            <a:pPr algn="l"/>
            <a:r>
              <a:rPr lang="en-US" sz="3200" b="1" dirty="0" smtClean="0"/>
              <a:t>Ventricular fibrillation is where the heart is producing totally disorganized electrical activity. The heart chambers will not fill and blood will not circulate.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AED</a:t>
            </a:r>
            <a:br>
              <a:rPr lang="en-US" sz="7200" dirty="0" smtClean="0"/>
            </a:br>
            <a:r>
              <a:rPr lang="en-US" sz="4900" dirty="0" smtClean="0"/>
              <a:t>Automatic External Defibrillator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733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Terminology</a:t>
            </a:r>
          </a:p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Asystole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3200" dirty="0" smtClean="0"/>
              <a:t>There is no electrical activity in the heart. The heart is dead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1236</TotalTime>
  <Words>400</Words>
  <Application>Microsoft Office PowerPoint</Application>
  <PresentationFormat>On-screen Show (4:3)</PresentationFormat>
  <Paragraphs>101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Flow</vt:lpstr>
      <vt:lpstr>Using an AED</vt:lpstr>
      <vt:lpstr>AED</vt:lpstr>
      <vt:lpstr>AED</vt:lpstr>
      <vt:lpstr>AED Automatic External Defibrillator</vt:lpstr>
      <vt:lpstr>PowerPoint Presentation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AED Automatic External Defibrillator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AED Automatic External Defibrillator</dc:title>
  <dc:creator>George</dc:creator>
  <cp:lastModifiedBy>Nicholson Julia</cp:lastModifiedBy>
  <cp:revision>50</cp:revision>
  <dcterms:created xsi:type="dcterms:W3CDTF">2010-12-07T17:38:30Z</dcterms:created>
  <dcterms:modified xsi:type="dcterms:W3CDTF">2019-11-19T16:20:58Z</dcterms:modified>
</cp:coreProperties>
</file>